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64" r:id="rId5"/>
    <p:sldId id="258" r:id="rId6"/>
    <p:sldId id="263" r:id="rId7"/>
    <p:sldId id="260" r:id="rId8"/>
    <p:sldId id="261" r:id="rId9"/>
    <p:sldId id="266" r:id="rId10"/>
    <p:sldId id="267" r:id="rId11"/>
    <p:sldId id="268" r:id="rId12"/>
    <p:sldId id="271" r:id="rId13"/>
    <p:sldId id="285" r:id="rId14"/>
    <p:sldId id="320" r:id="rId15"/>
    <p:sldId id="270" r:id="rId16"/>
    <p:sldId id="269" r:id="rId17"/>
    <p:sldId id="274" r:id="rId18"/>
    <p:sldId id="286" r:id="rId19"/>
    <p:sldId id="322" r:id="rId20"/>
    <p:sldId id="321" r:id="rId21"/>
    <p:sldId id="276" r:id="rId22"/>
    <p:sldId id="277" r:id="rId23"/>
    <p:sldId id="323" r:id="rId24"/>
    <p:sldId id="287" r:id="rId25"/>
    <p:sldId id="338" r:id="rId26"/>
    <p:sldId id="275" r:id="rId27"/>
    <p:sldId id="339" r:id="rId28"/>
    <p:sldId id="340" r:id="rId29"/>
  </p:sldIdLst>
  <p:sldSz cx="12192000" cy="6858000"/>
  <p:notesSz cx="7103745" cy="10234295"/>
  <p:embeddedFontLst>
    <p:embeddedFont>
      <p:font typeface="PingFang SC" panose="020B0400000000000000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5.xml"/><Relationship Id="rId4" Type="http://schemas.openxmlformats.org/officeDocument/2006/relationships/image" Target="../media/image13.png"/><Relationship Id="rId3" Type="http://schemas.openxmlformats.org/officeDocument/2006/relationships/tags" Target="../tags/tag14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19.xml"/><Relationship Id="rId3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31167"/>
            <a:ext cx="9144000" cy="2187001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+mn-lt"/>
                <a:sym typeface="+mn-ea"/>
              </a:rPr>
              <a:t>Uncovering the structure of self-regulation through data-driven ontology discovery</a:t>
            </a:r>
            <a:endParaRPr lang="zh-CN" altLang="en-US" sz="4000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36963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通过数据驱动</a:t>
            </a:r>
            <a:r>
              <a:rPr lang="zh-CN" altLang="en-US" dirty="0">
                <a:latin typeface="+mn-lt"/>
              </a:rPr>
              <a:t>本体揭示自我调节的结构</a:t>
            </a:r>
            <a:endParaRPr lang="zh-CN" altLang="en-US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0755" y="5372100"/>
            <a:ext cx="5189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小组成员：何嘉铭</a:t>
            </a:r>
            <a:r>
              <a:rPr lang="en-US" altLang="zh-CN"/>
              <a:t>  </a:t>
            </a:r>
            <a:r>
              <a:rPr lang="zh-CN" altLang="en-US"/>
              <a:t>陈铭玉</a:t>
            </a:r>
            <a:r>
              <a:rPr lang="en-US" altLang="zh-CN"/>
              <a:t> </a:t>
            </a:r>
            <a:r>
              <a:rPr lang="zh-CN" altLang="en-US"/>
              <a:t>李雪</a:t>
            </a:r>
            <a:r>
              <a:rPr lang="en-US" altLang="zh-CN"/>
              <a:t> </a:t>
            </a:r>
            <a:r>
              <a:rPr lang="zh-CN" altLang="en-US"/>
              <a:t>王孜欣</a:t>
            </a:r>
            <a:r>
              <a:rPr lang="en-US" altLang="zh-CN"/>
              <a:t> </a:t>
            </a:r>
            <a:r>
              <a:rPr lang="zh-CN" altLang="en-US"/>
              <a:t>孙心茹</a:t>
            </a:r>
            <a:r>
              <a:rPr lang="en-US" altLang="zh-CN"/>
              <a:t>        2025-06-18 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165" y="1687830"/>
            <a:ext cx="9580880" cy="5170170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文章使用EFA来定义认知任务和自我报告测量的心理空间，使用贝叶斯信息准则（BIC）估计维度数量。我们发现：认知任务的最佳维度数是5，自我报告的最佳维度数是12。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研究也表明，</a:t>
            </a:r>
            <a:r>
              <a:rPr lang="zh-CN" altLang="en-US" sz="2400" b="1" i="1" u="sng">
                <a:sym typeface="+mn-ea"/>
              </a:rPr>
              <a:t>调查 EFA 模型</a:t>
            </a:r>
            <a:r>
              <a:rPr lang="zh-CN" altLang="en-US" sz="2400">
                <a:sym typeface="+mn-ea"/>
              </a:rPr>
              <a:t>比任务 EFA 模型更适合原始DV，（调查R</a:t>
            </a:r>
            <a:r>
              <a:rPr lang="zh-CN" altLang="en-US" sz="2400" baseline="300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=0.58，任务R</a:t>
            </a:r>
            <a:r>
              <a:rPr lang="zh-CN" altLang="en-US" sz="2400" baseline="300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=0.23）。两个心理空间中的因子之间存在中等相关性，这些因子可能存在依赖性、共同成分、或是发展顺序上的关系，说明自我管理可能存在一个分层的组织结构。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10515600" cy="1325880"/>
          </a:xfrm>
        </p:spPr>
        <p:txBody>
          <a:bodyPr/>
          <a:p>
            <a:r>
              <a:rPr lang="zh-CN" altLang="en-US" sz="3200"/>
              <a:t>评估任务与调查之间的关联</a:t>
            </a:r>
            <a:endParaRPr lang="zh-CN" altLang="en-US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815" y="1042035"/>
            <a:ext cx="5687695" cy="237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0200" y="3895725"/>
            <a:ext cx="6323330" cy="23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45835" y="1144270"/>
            <a:ext cx="61461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调查数据：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确定了 12 个因子，解释了 58% 的方差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冲动性 (Impulsivity)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感觉寻求 (Sensation Seeking)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目标导向性 (Goal-Directedness)</a:t>
            </a:r>
            <a:r>
              <a:rPr lang="zh-CN" altLang="en-US">
                <a:sym typeface="+mn-ea"/>
              </a:rPr>
              <a:t>等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17895" y="3997325"/>
            <a:ext cx="59429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任务数据：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确定</a:t>
            </a:r>
            <a:r>
              <a:rPr lang="zh-CN" altLang="en-US">
                <a:sym typeface="+mn-ea"/>
              </a:rPr>
              <a:t>了5 个因子，解释了 23% 的方差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速度信息处理 (Speeded Information Processing)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谨慎 (Caution)</a:t>
            </a:r>
            <a:endParaRPr lang="zh-CN" altLang="en-US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感知/反应 (Perception/Response)</a:t>
            </a:r>
            <a:r>
              <a:rPr lang="zh-CN" altLang="en-US"/>
              <a:t>等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275" y="647700"/>
            <a:ext cx="11065510" cy="82677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我们的</a:t>
            </a:r>
            <a:r>
              <a:rPr lang="zh-CN" altLang="en-US" sz="2000"/>
              <a:t>复现：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925820" y="4799330"/>
            <a:ext cx="594296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在复现过程中也</a:t>
            </a:r>
            <a:r>
              <a:rPr lang="zh-CN" altLang="en-US">
                <a:sym typeface="+mn-ea"/>
              </a:rPr>
              <a:t>选择利用贝叶斯信息准则进行最佳因子数确定，我们的复现中对问卷提取到了11个因子（累积方差56%）；对任务提取到了5个因子（累积方差20%）。</a:t>
            </a:r>
            <a:endParaRPr lang="zh-CN" altLang="en-US">
              <a:sym typeface="+mn-ea"/>
            </a:endParaRPr>
          </a:p>
        </p:txBody>
      </p:sp>
      <p:pic>
        <p:nvPicPr>
          <p:cNvPr id="7" name="图片 2" descr="截屏2025-06-02 17.30.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1828" y="1474153"/>
            <a:ext cx="5273675" cy="4662805"/>
          </a:xfrm>
          <a:prstGeom prst="rect">
            <a:avLst/>
          </a:prstGeom>
        </p:spPr>
      </p:pic>
      <p:pic>
        <p:nvPicPr>
          <p:cNvPr id="8" name="图片 3" descr="截屏2025-06-02 17.30.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794385"/>
            <a:ext cx="5266690" cy="3751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860425"/>
            <a:ext cx="5939155" cy="5337810"/>
          </a:xfrm>
        </p:spPr>
        <p:txBody>
          <a:bodyPr>
            <a:normAutofit fontScale="7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为了实现这一目标，我们采用两种</a:t>
            </a:r>
            <a:r>
              <a:rPr lang="zh-CN" altLang="en-US"/>
              <a:t>方法评估了任务和调查DV之间的关联：</a:t>
            </a:r>
            <a:endParaRPr lang="zh-CN" altLang="en-US"/>
          </a:p>
          <a:p>
            <a:pPr>
              <a:lnSpc>
                <a:spcPct val="150000"/>
              </a:lnSpc>
              <a:buFont typeface="Wingdings" panose="05000000000000000000" charset="0"/>
              <a:buChar char="!"/>
            </a:pPr>
            <a:r>
              <a:rPr lang="zh-CN" altLang="en-US"/>
              <a:t>评估一个保留的变量被所有任务或调查变量预测的程度</a:t>
            </a:r>
            <a:endParaRPr lang="zh-CN" altLang="en-US"/>
          </a:p>
          <a:p>
            <a:pPr>
              <a:lnSpc>
                <a:spcPct val="150000"/>
              </a:lnSpc>
              <a:buFont typeface="Wingdings" panose="05000000000000000000" charset="0"/>
              <a:buChar char="!"/>
            </a:pPr>
            <a:r>
              <a:rPr lang="zh-CN" altLang="en-US"/>
              <a:t>构建一个图，其中节点是独特的数据变量，边反映了在条件所有其他变量后两个数据变量之间的部分相关性。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结果：两种测量类别均</a:t>
            </a:r>
            <a:r>
              <a:rPr lang="zh-CN" altLang="en-US" b="1" i="1" u="sng"/>
              <a:t>无法预测</a:t>
            </a:r>
            <a:r>
              <a:rPr lang="zh-CN" altLang="en-US"/>
              <a:t>另一类别的DV，并且测量类别之间的</a:t>
            </a:r>
            <a:r>
              <a:rPr lang="zh-CN" altLang="en-US" b="1" i="1" u="sng"/>
              <a:t>相关性较弱</a:t>
            </a:r>
            <a:r>
              <a:rPr lang="zh-CN" altLang="en-US"/>
              <a:t>。分析发现两组指标相关性较低，因此研究选择</a:t>
            </a:r>
            <a:r>
              <a:rPr lang="zh-CN" altLang="en-US" b="1" i="1" u="sng"/>
              <a:t>分别建立</a:t>
            </a:r>
            <a:r>
              <a:rPr lang="zh-CN" altLang="en-US"/>
              <a:t>心理空间。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736" r="19403"/>
          <a:stretch>
            <a:fillRect/>
          </a:stretch>
        </p:blipFill>
        <p:spPr>
          <a:xfrm>
            <a:off x="7189470" y="999490"/>
            <a:ext cx="4252595" cy="485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9245600" cy="1260475"/>
          </a:xfrm>
        </p:spPr>
        <p:txBody>
          <a:bodyPr/>
          <a:p>
            <a:r>
              <a:rPr lang="zh-CN" altLang="en-US" sz="2800"/>
              <a:t>我们的复现：</a:t>
            </a:r>
            <a:endParaRPr lang="zh-CN" altLang="en-US" sz="2800"/>
          </a:p>
        </p:txBody>
      </p:sp>
      <p:pic>
        <p:nvPicPr>
          <p:cNvPr id="8" name="图片 8" descr="截屏2025-06-02 17.33.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383" y="1518920"/>
            <a:ext cx="5272405" cy="3666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5750" y="5555615"/>
            <a:ext cx="8922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评估一个保留的变量被所有任务或调查变量预测的程度（十折交叉验证）：RMSE 和 MAE 都在一定范围内，但无法确定预测效果如何。R² 值较低（6.3%），表明模型的解释力较弱，可能不能很好地预测目标变量。因此预测力较弱，与原文描述也一致。</a:t>
            </a:r>
            <a:endParaRPr lang="zh-CN" altLang="en-US"/>
          </a:p>
        </p:txBody>
      </p:sp>
      <p:pic>
        <p:nvPicPr>
          <p:cNvPr id="7" name="图片 1" descr="截屏2025-06-02 17.29.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44920" y="810895"/>
            <a:ext cx="4248150" cy="708025"/>
          </a:xfrm>
          <a:prstGeom prst="rect">
            <a:avLst/>
          </a:prstGeom>
        </p:spPr>
      </p:pic>
      <p:pic>
        <p:nvPicPr>
          <p:cNvPr id="10" name="图片 10" descr="截屏2025-06-02 17.35.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44920" y="2169795"/>
            <a:ext cx="5026660" cy="2858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3 </a:t>
            </a:r>
            <a:r>
              <a:rPr lang="zh-CN" altLang="en-US" sz="4000"/>
              <a:t>数据分析与研究结果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5450"/>
            <a:ext cx="10515600" cy="4351338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分析二</a:t>
            </a:r>
            <a:r>
              <a:rPr lang="zh-CN" altLang="en-US"/>
              <a:t>：聚类分析</a:t>
            </a:r>
            <a:endParaRPr lang="zh-CN" altLang="en-US"/>
          </a:p>
          <a:p>
            <a:pPr>
              <a:lnSpc>
                <a:spcPct val="150000"/>
              </a:lnSpc>
              <a:buFont typeface="PingFang SC" panose="020B0400000000000000" charset="-122"/>
              <a:buChar char="★"/>
            </a:pPr>
            <a:r>
              <a:rPr lang="zh-CN" altLang="en-US" sz="2000"/>
              <a:t>将因子载荷相似的DV聚在一起，从而揭示心理空间中的结构，并识别出不同的心理维度或簇。这有助于更深入地理解心理现象，并发现新的心理结构。</a:t>
            </a:r>
            <a:endParaRPr lang="zh-CN" altLang="en-US" sz="2000"/>
          </a:p>
          <a:p>
            <a:pPr>
              <a:lnSpc>
                <a:spcPct val="150000"/>
              </a:lnSpc>
              <a:buFont typeface="PingFang SC" panose="020B0400000000000000" charset="-122"/>
              <a:buChar char="★"/>
            </a:pPr>
            <a:r>
              <a:rPr lang="zh-CN" altLang="en-US" sz="2000"/>
              <a:t>聚类分析也可以帮助研究者理解不同心理测量之间的关系，并识别出哪些测量属于同一心理维度。</a:t>
            </a:r>
            <a:endParaRPr lang="zh-CN" altLang="en-US" sz="2000"/>
          </a:p>
          <a:p>
            <a:pPr marL="0" indent="0">
              <a:lnSpc>
                <a:spcPct val="150000"/>
              </a:lnSpc>
              <a:buFont typeface="PingFang SC" panose="020B0400000000000000" charset="-122"/>
              <a:buNone/>
            </a:pP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460" y="3894455"/>
            <a:ext cx="9910445" cy="2823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855" y="1845945"/>
            <a:ext cx="4080510" cy="5170170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对survey因子载荷进行聚类分析，得到9个因子，原文分析得到12个，</a:t>
            </a:r>
            <a:r>
              <a:rPr lang="zh-CN" altLang="en-US" sz="2400" b="1" i="1" u="sng"/>
              <a:t>存在较大差异。</a:t>
            </a:r>
            <a:r>
              <a:rPr lang="zh-CN" altLang="en-US" sz="2400"/>
              <a:t>采取新方法Bifactor分析，得到一个共同因子，11个特异因子。</a:t>
            </a: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9245600" cy="1260475"/>
          </a:xfrm>
        </p:spPr>
        <p:txBody>
          <a:bodyPr/>
          <a:p>
            <a:r>
              <a:rPr lang="zh-CN" altLang="en-US" sz="2800"/>
              <a:t>我们的复现：</a:t>
            </a:r>
            <a:endParaRPr lang="zh-CN" altLang="en-US" sz="2800"/>
          </a:p>
        </p:txBody>
      </p:sp>
      <p:pic>
        <p:nvPicPr>
          <p:cNvPr id="12" name="图片 12" descr="截屏2025-06-02 17.37.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46763" y="693103"/>
            <a:ext cx="5266055" cy="2544445"/>
          </a:xfrm>
          <a:prstGeom prst="rect">
            <a:avLst/>
          </a:prstGeom>
        </p:spPr>
      </p:pic>
      <p:pic>
        <p:nvPicPr>
          <p:cNvPr id="14" name="图片 14" descr="截屏2025-06-02 17.47.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91225" y="3564890"/>
            <a:ext cx="5269230" cy="3096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855" y="1845945"/>
            <a:ext cx="4080510" cy="5170170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对task因子载荷进行聚类分析，得到20个因子，原文分析得到15个，</a:t>
            </a:r>
            <a:r>
              <a:rPr lang="zh-CN" altLang="en-US" sz="2400" b="1" i="1" u="sng"/>
              <a:t>存在较大差异。</a:t>
            </a:r>
            <a:r>
              <a:rPr lang="zh-CN" altLang="en-US" sz="2400"/>
              <a:t>采取新方法Bifactor分析，得到一个共同因子，26个特异因子。</a:t>
            </a:r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9245600" cy="1260475"/>
          </a:xfrm>
        </p:spPr>
        <p:txBody>
          <a:bodyPr/>
          <a:p>
            <a:r>
              <a:rPr lang="zh-CN" altLang="en-US" sz="2800"/>
              <a:t>我们的复现：</a:t>
            </a:r>
            <a:endParaRPr lang="zh-CN" altLang="en-US" sz="2800"/>
          </a:p>
        </p:txBody>
      </p:sp>
      <p:pic>
        <p:nvPicPr>
          <p:cNvPr id="13" name="图片 13" descr="截屏2025-06-02 17.39.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40655" y="1845945"/>
            <a:ext cx="631888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2845" y="1099185"/>
            <a:ext cx="9907905" cy="5170170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结果表明，相对于问卷来说，任务的内部结构可能更加复杂。同时，自我控制是一个高级的心理结构，包含多个维度。与原文的结果“自我控制是一个更高级别的心理结构，它包含了多个相关的心理特质，这些特质共同构成了自我控制的能力。任务集群表明：与调查数据的聚类结构相比，任务聚类更加复杂，任务聚类揭示了任务结构的一些重要特征，例如：人们在抑制和非抑制情境下会发展不同的反应策略；冲突处理是一个与速度信息处理不同的独立的心理过程。这也为为什么认知任务测验信效度低提供了一个可能的解释。”结论基本一致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同时，</a:t>
            </a:r>
            <a:r>
              <a:rPr lang="en-US" altLang="zh-CN" sz="2400"/>
              <a:t>Bifactor</a:t>
            </a:r>
            <a:r>
              <a:rPr lang="zh-CN" altLang="en-US" sz="2400"/>
              <a:t>相较其他提取公因子或降维的方法对复杂结构数据的适用性</a:t>
            </a:r>
            <a:r>
              <a:rPr lang="zh-CN" altLang="en-US" sz="2400"/>
              <a:t>也有待</a:t>
            </a:r>
            <a:r>
              <a:rPr lang="zh-CN" altLang="en-US" sz="2400"/>
              <a:t>探究。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3 </a:t>
            </a:r>
            <a:r>
              <a:rPr lang="zh-CN" altLang="en-US" sz="4000"/>
              <a:t>数据分析与研究结果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8270"/>
            <a:ext cx="10515600" cy="4760595"/>
          </a:xfrm>
        </p:spPr>
        <p:txBody>
          <a:bodyPr>
            <a:normAutofit fontScale="25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1200"/>
              <a:t>分析三：预测分析</a:t>
            </a:r>
            <a:endParaRPr lang="zh-CN" altLang="en-US" sz="11200"/>
          </a:p>
          <a:p>
            <a:pPr marL="0" indent="0">
              <a:lnSpc>
                <a:spcPct val="150000"/>
              </a:lnSpc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7200"/>
              <a:t>对数据中关于健康（吸烟、饮酒等指标）做efa分析，原分析得到8个公因子，复现的代码提取了10个公因子，作为预测分析中的因变量。</a:t>
            </a:r>
            <a:endParaRPr lang="zh-CN" altLang="en-US" sz="7200"/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7200"/>
              <a:t>自我报告指标：社会经济结果、药物和酒精使用以及身心健康</a:t>
            </a:r>
            <a:endParaRPr lang="zh-CN" altLang="en-US" sz="7200"/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7200"/>
              <a:t>目标结果：包括暴饮（BD）、问题饮酒（PD）、药物使用（DU）、终身吸烟（LS）、每日吸烟（DS）、心理健康（MH）、肥胖（OBS）和收入（ILM）八个目标结果。</a:t>
            </a:r>
            <a:endParaRPr lang="zh-CN" altLang="en-US" sz="7200"/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7200"/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7200"/>
              <a:t>方法：研究使用lasso和ridge（线性回归）、随机森林和支持向量机（非线性回归）评估了心理测量对一系列自我报告的现实世界结果的预测能力。结果显示，调查测量对现实世界结果有适度的预测能力，而任务测量几乎没有预测能力。</a:t>
            </a:r>
            <a:r>
              <a:rPr lang="zh-CN" altLang="en-US" sz="7200" b="1" i="1" u="sng"/>
              <a:t>在方法上，线性回归方法在预测分析中表现更好。</a:t>
            </a:r>
            <a:endParaRPr lang="zh-CN" altLang="en-US" sz="7200" b="1" i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499745"/>
            <a:ext cx="10515600" cy="1325563"/>
          </a:xfrm>
        </p:spPr>
        <p:txBody>
          <a:bodyPr>
            <a:normAutofit/>
          </a:bodyPr>
          <a:p>
            <a:r>
              <a:rPr lang="zh-CN" altLang="en-US" sz="3555" dirty="0">
                <a:latin typeface="+mn-lt"/>
                <a:sym typeface="+mn-ea"/>
              </a:rPr>
              <a:t>Uncovering the structure of self-regulation through data-driven ontology discovery</a:t>
            </a:r>
            <a:endParaRPr lang="zh-CN" altLang="en-US" sz="3555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9570" y="1825625"/>
            <a:ext cx="9294495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3200"/>
              <a:t>文章</a:t>
            </a:r>
            <a:r>
              <a:rPr lang="zh-CN" altLang="en-US" sz="3200"/>
              <a:t>简述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研究</a:t>
            </a:r>
            <a:r>
              <a:rPr lang="zh-CN" altLang="en-US" sz="3200"/>
              <a:t>流程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文章</a:t>
            </a:r>
            <a:r>
              <a:rPr lang="zh-CN" altLang="en-US" sz="3200"/>
              <a:t>复现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复现</a:t>
            </a:r>
            <a:r>
              <a:rPr lang="zh-CN" altLang="en-US" sz="3200"/>
              <a:t>结论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讨论</a:t>
            </a:r>
            <a:r>
              <a:rPr lang="zh-CN" altLang="en-US" sz="3200"/>
              <a:t>总结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672465"/>
            <a:ext cx="10720070" cy="1747520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2000"/>
              <a:t>survey</a:t>
            </a:r>
            <a:r>
              <a:rPr lang="zh-CN" altLang="en-US" sz="2000"/>
              <a:t>显示出适度的预测性能，显著预测了所有目标结果，平均预测R</a:t>
            </a:r>
            <a:r>
              <a:rPr lang="zh-CN" altLang="en-US" sz="2000" baseline="30000"/>
              <a:t>2 </a:t>
            </a:r>
            <a:r>
              <a:rPr lang="zh-CN" altLang="en-US" sz="2000"/>
              <a:t>= 0.1（最小0.03；最大0.29）。即调查测量对现实世界结果有适度的预测能力。</a:t>
            </a:r>
            <a:endParaRPr lang="zh-CN" altLang="en-US" sz="2000"/>
          </a:p>
        </p:txBody>
      </p:sp>
      <p:pic>
        <p:nvPicPr>
          <p:cNvPr id="7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415" r="11315"/>
          <a:stretch>
            <a:fillRect/>
          </a:stretch>
        </p:blipFill>
        <p:spPr>
          <a:xfrm>
            <a:off x="2403475" y="1665605"/>
            <a:ext cx="7384415" cy="492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265" y="1598930"/>
            <a:ext cx="10543540" cy="4333875"/>
          </a:xfrm>
        </p:spPr>
        <p:txBody>
          <a:bodyPr>
            <a:normAutofit fontScale="9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我们采用了随机森林（非线性回归）和lasso（线性</a:t>
            </a:r>
            <a:r>
              <a:rPr lang="zh-CN" altLang="en-US" sz="2000"/>
              <a:t>回归）分析方法进行预测分析：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survey</a:t>
            </a:r>
            <a:r>
              <a:rPr lang="zh-CN" altLang="en-US" sz="2000">
                <a:sym typeface="+mn-ea"/>
              </a:rPr>
              <a:t>显示出适度的预测性能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lasso</a:t>
            </a:r>
            <a:r>
              <a:rPr lang="zh-CN" altLang="en-US" sz="2000">
                <a:sym typeface="+mn-ea"/>
              </a:rPr>
              <a:t>平均预测R</a:t>
            </a:r>
            <a:r>
              <a:rPr lang="zh-CN" altLang="en-US" sz="2000" baseline="30000">
                <a:sym typeface="+mn-ea"/>
              </a:rPr>
              <a:t>2 </a:t>
            </a:r>
            <a:r>
              <a:rPr lang="zh-CN" altLang="en-US" sz="2000">
                <a:sym typeface="+mn-ea"/>
              </a:rPr>
              <a:t>= 0</a:t>
            </a:r>
            <a:r>
              <a:rPr lang="en-US" altLang="zh-CN" sz="2000">
                <a:sym typeface="+mn-ea"/>
              </a:rPr>
              <a:t>.37</a:t>
            </a:r>
            <a:r>
              <a:rPr lang="zh-CN" altLang="en-US" sz="2000">
                <a:sym typeface="+mn-ea"/>
              </a:rPr>
              <a:t>（最小0.</a:t>
            </a:r>
            <a:r>
              <a:rPr lang="en-US" altLang="zh-CN" sz="2000">
                <a:sym typeface="+mn-ea"/>
              </a:rPr>
              <a:t>19</a:t>
            </a:r>
            <a:r>
              <a:rPr lang="zh-CN" altLang="en-US" sz="2000">
                <a:sym typeface="+mn-ea"/>
              </a:rPr>
              <a:t>；最大0.</a:t>
            </a:r>
            <a:r>
              <a:rPr lang="en-US" altLang="zh-CN" sz="2000">
                <a:sym typeface="+mn-ea"/>
              </a:rPr>
              <a:t>52</a:t>
            </a:r>
            <a:r>
              <a:rPr lang="zh-CN" altLang="en-US" sz="2000">
                <a:sym typeface="+mn-ea"/>
              </a:rPr>
              <a:t>），即调查测量对现实世界结果有适度的预测能力。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随机森林平均预测</a:t>
            </a:r>
            <a:r>
              <a:rPr lang="zh-CN" altLang="en-US" sz="2000">
                <a:sym typeface="+mn-ea"/>
              </a:rPr>
              <a:t>R</a:t>
            </a:r>
            <a:r>
              <a:rPr lang="zh-CN" altLang="en-US" sz="2000" baseline="30000">
                <a:sym typeface="+mn-ea"/>
              </a:rPr>
              <a:t>2 </a:t>
            </a:r>
            <a:r>
              <a:rPr lang="zh-CN" altLang="en-US" sz="2000">
                <a:sym typeface="+mn-ea"/>
              </a:rPr>
              <a:t>= 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0</a:t>
            </a:r>
            <a:r>
              <a:rPr lang="en-US" altLang="zh-CN" sz="2000">
                <a:sym typeface="+mn-ea"/>
              </a:rPr>
              <a:t>.12</a:t>
            </a:r>
            <a:endParaRPr lang="en-US" altLang="zh-CN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复现结果也</a:t>
            </a:r>
            <a:r>
              <a:rPr lang="zh-CN" altLang="en-US" sz="2000"/>
              <a:t>表明，对于本文中的数据，非线性模型可能不是最佳选择。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🌟可能是</a:t>
            </a:r>
            <a:r>
              <a:rPr lang="zh-CN" altLang="en-US" sz="2000"/>
              <a:t>由于文章中使用的预测目标数量较少，因此非线性模型可能无法充分发挥其优势。 在其他情况下，非线性模型可能会更适合于预测更复杂的数据模式。</a:t>
            </a:r>
            <a:endParaRPr lang="zh-CN" altLang="en-US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9245600" cy="1260475"/>
          </a:xfrm>
        </p:spPr>
        <p:txBody>
          <a:bodyPr/>
          <a:p>
            <a:r>
              <a:rPr lang="zh-CN" altLang="en-US" sz="2800"/>
              <a:t>我们的复现：</a:t>
            </a:r>
            <a:endParaRPr lang="zh-CN" altLang="en-US"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895985"/>
            <a:ext cx="10720070" cy="1747520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与调查相比，任务的预测能力</a:t>
            </a:r>
            <a:r>
              <a:rPr lang="zh-CN" altLang="en-US" sz="2000"/>
              <a:t>较弱（平均R</a:t>
            </a:r>
            <a:r>
              <a:rPr lang="zh-CN" altLang="en-US" sz="2000" baseline="30000"/>
              <a:t>2</a:t>
            </a:r>
            <a:r>
              <a:rPr lang="zh-CN" altLang="en-US" sz="2000"/>
              <a:t> = 0.01，最大R</a:t>
            </a:r>
            <a:r>
              <a:rPr lang="zh-CN" altLang="en-US" sz="2000" baseline="30000"/>
              <a:t>2</a:t>
            </a:r>
            <a:r>
              <a:rPr lang="zh-CN" altLang="en-US" sz="2000"/>
              <a:t> = 0.06）。平均</a:t>
            </a:r>
            <a:r>
              <a:rPr lang="en-US" altLang="zh-CN" sz="2000"/>
              <a:t>0.015</a:t>
            </a:r>
            <a:endParaRPr lang="en-US" altLang="zh-CN" sz="2000"/>
          </a:p>
        </p:txBody>
      </p:sp>
      <p:pic>
        <p:nvPicPr>
          <p:cNvPr id="8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9980" y="1920240"/>
            <a:ext cx="997204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265" y="1598930"/>
            <a:ext cx="10543540" cy="4333875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我们采用了随机森林（非线性回归）和lasso（线性</a:t>
            </a:r>
            <a:r>
              <a:rPr lang="zh-CN" altLang="en-US" sz="2000"/>
              <a:t>回归）分析方法进行预测分析：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survey</a:t>
            </a:r>
            <a:r>
              <a:rPr lang="zh-CN" altLang="en-US" sz="2000">
                <a:sym typeface="+mn-ea"/>
              </a:rPr>
              <a:t>显示出</a:t>
            </a:r>
            <a:r>
              <a:rPr lang="zh-CN" altLang="en-US" sz="2000">
                <a:sym typeface="+mn-ea"/>
              </a:rPr>
              <a:t>较弱的预测性能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ym typeface="+mn-ea"/>
              </a:rPr>
              <a:t>lasso</a:t>
            </a:r>
            <a:r>
              <a:rPr lang="zh-CN" altLang="en-US" sz="2000">
                <a:sym typeface="+mn-ea"/>
              </a:rPr>
              <a:t>平均预测R</a:t>
            </a:r>
            <a:r>
              <a:rPr lang="zh-CN" altLang="en-US" sz="2000" baseline="30000">
                <a:sym typeface="+mn-ea"/>
              </a:rPr>
              <a:t>2 </a:t>
            </a:r>
            <a:r>
              <a:rPr lang="zh-CN" altLang="en-US" sz="2000">
                <a:sym typeface="+mn-ea"/>
              </a:rPr>
              <a:t>= 0</a:t>
            </a:r>
            <a:r>
              <a:rPr lang="en-US" altLang="zh-CN" sz="2000">
                <a:sym typeface="+mn-ea"/>
              </a:rPr>
              <a:t>.32</a:t>
            </a:r>
            <a:r>
              <a:rPr lang="zh-CN" altLang="en-US" sz="2000">
                <a:sym typeface="+mn-ea"/>
              </a:rPr>
              <a:t>（最小0.</a:t>
            </a:r>
            <a:r>
              <a:rPr lang="en-US" altLang="zh-CN" sz="2000">
                <a:sym typeface="+mn-ea"/>
              </a:rPr>
              <a:t>13</a:t>
            </a:r>
            <a:r>
              <a:rPr lang="zh-CN" altLang="en-US" sz="2000">
                <a:sym typeface="+mn-ea"/>
              </a:rPr>
              <a:t>；最大0.</a:t>
            </a:r>
            <a:r>
              <a:rPr lang="en-US" altLang="zh-CN" sz="2000">
                <a:sym typeface="+mn-ea"/>
              </a:rPr>
              <a:t>62</a:t>
            </a:r>
            <a:r>
              <a:rPr lang="zh-CN" altLang="en-US" sz="2000">
                <a:sym typeface="+mn-ea"/>
              </a:rPr>
              <a:t>），只有少数因子预测力较高，大部分因子预测力在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R</a:t>
            </a:r>
            <a:r>
              <a:rPr lang="zh-CN" altLang="en-US" sz="2000" baseline="30000">
                <a:sym typeface="+mn-ea"/>
              </a:rPr>
              <a:t>2 </a:t>
            </a:r>
            <a:r>
              <a:rPr lang="zh-CN" altLang="en-US" sz="2000">
                <a:sym typeface="+mn-ea"/>
              </a:rPr>
              <a:t>=</a:t>
            </a:r>
            <a:r>
              <a:rPr lang="en-US" altLang="zh-CN" sz="2000">
                <a:sym typeface="+mn-ea"/>
              </a:rPr>
              <a:t>0.2 </a:t>
            </a:r>
            <a:r>
              <a:rPr lang="zh-CN" altLang="en-US" sz="2000">
                <a:sym typeface="+mn-ea"/>
              </a:rPr>
              <a:t>左右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随机森林平均预测R</a:t>
            </a:r>
            <a:r>
              <a:rPr lang="zh-CN" altLang="en-US" sz="2000" baseline="30000">
                <a:sym typeface="+mn-ea"/>
              </a:rPr>
              <a:t>2 </a:t>
            </a:r>
            <a:r>
              <a:rPr lang="zh-CN" altLang="en-US" sz="2000">
                <a:sym typeface="+mn-ea"/>
              </a:rPr>
              <a:t>= </a:t>
            </a:r>
            <a:r>
              <a:rPr lang="en-US" altLang="zh-CN" sz="2000">
                <a:sym typeface="+mn-ea"/>
              </a:rPr>
              <a:t>0.015</a:t>
            </a:r>
            <a:endParaRPr lang="en-US" altLang="zh-CN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ym typeface="+mn-ea"/>
              </a:rPr>
              <a:t>结果说明，相较于</a:t>
            </a:r>
            <a:r>
              <a:rPr lang="en-US" altLang="zh-CN" sz="2000">
                <a:sym typeface="+mn-ea"/>
              </a:rPr>
              <a:t>survey</a:t>
            </a:r>
            <a:r>
              <a:rPr lang="zh-CN" altLang="en-US" sz="2000">
                <a:sym typeface="+mn-ea"/>
              </a:rPr>
              <a:t>来说，</a:t>
            </a:r>
            <a:r>
              <a:rPr lang="en-US" altLang="zh-CN" sz="2000">
                <a:sym typeface="+mn-ea"/>
              </a:rPr>
              <a:t>task</a:t>
            </a:r>
            <a:r>
              <a:rPr lang="zh-CN" altLang="en-US" sz="2000">
                <a:sym typeface="+mn-ea"/>
              </a:rPr>
              <a:t>的预测力较弱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复现结果也</a:t>
            </a:r>
            <a:r>
              <a:rPr lang="zh-CN" altLang="en-US" sz="2000"/>
              <a:t>表明，对于本文中的数据，非线性模型可能不是最佳选择。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endParaRPr lang="zh-CN" altLang="en-US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7700" y="258445"/>
            <a:ext cx="9245600" cy="1260475"/>
          </a:xfrm>
        </p:spPr>
        <p:txBody>
          <a:bodyPr/>
          <a:p>
            <a:r>
              <a:rPr lang="zh-CN" altLang="en-US" sz="2800"/>
              <a:t>我们的复现：</a:t>
            </a:r>
            <a:endParaRPr lang="zh-CN" altLang="en-US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54025"/>
            <a:ext cx="10515600" cy="561594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结论：</a:t>
            </a:r>
            <a:endParaRPr lang="zh-CN" altLang="en-US"/>
          </a:p>
          <a:p>
            <a:pPr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/>
              <a:t>研究结果表明，无论是调查数据还是任务数据，都在心理空间中存在着一定程度上的</a:t>
            </a:r>
            <a:r>
              <a:rPr lang="zh-CN" altLang="en-US" sz="2000" b="1" i="1" u="sng"/>
              <a:t>内在结构和集群上的关联性</a:t>
            </a:r>
            <a:r>
              <a:rPr lang="zh-CN" altLang="en-US" sz="2000"/>
              <a:t>。为自我管理可能存在分层的组织结构又提供一依据。</a:t>
            </a:r>
            <a:endParaRPr lang="zh-CN" altLang="en-US" sz="2000"/>
          </a:p>
          <a:p>
            <a:pPr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>
                <a:solidFill>
                  <a:schemeClr val="accent1"/>
                </a:solidFill>
              </a:rPr>
              <a:t>调查集群表明：</a:t>
            </a:r>
            <a:r>
              <a:rPr lang="zh-CN" altLang="en-US" sz="2000"/>
              <a:t>自我控制是一个</a:t>
            </a:r>
            <a:r>
              <a:rPr lang="zh-CN" altLang="en-US" sz="2000" b="1" i="1" u="sng"/>
              <a:t>更高级别的心理结构</a:t>
            </a:r>
            <a:r>
              <a:rPr lang="zh-CN" altLang="en-US" sz="2000"/>
              <a:t>，它包含了多个相关的心理特质，这些特质共同构成了自我控制的能力。</a:t>
            </a:r>
            <a:endParaRPr lang="zh-CN" altLang="en-US" sz="2000"/>
          </a:p>
          <a:p>
            <a:pPr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>
                <a:solidFill>
                  <a:schemeClr val="accent1"/>
                </a:solidFill>
              </a:rPr>
              <a:t>任务集群表明：</a:t>
            </a:r>
            <a:r>
              <a:rPr lang="zh-CN" altLang="en-US" sz="2000"/>
              <a:t>与调查数据的聚类结构相比，任务聚类更加复杂，任务聚类揭示了任务结构的一些重要特征，例如：人们在抑制和非抑制情境下会发展不同的反应策略；冲突处理是一个与速度信息处理不同的独立的心理过程。这也为为什么认知任务测验信效度低提供了一个可能的解释。</a:t>
            </a:r>
            <a:endParaRPr lang="zh-CN" altLang="en-US" sz="2000"/>
          </a:p>
          <a:p>
            <a:pPr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>
                <a:sym typeface="+mn-ea"/>
              </a:rPr>
              <a:t>自我报告调查在预测现实世界结果方面表现较好：与行为任务相比，</a:t>
            </a:r>
            <a:r>
              <a:rPr lang="zh-CN" altLang="en-US" sz="2000" b="1" i="1" u="sng">
                <a:sym typeface="+mn-ea"/>
              </a:rPr>
              <a:t>自我报告调查能够更好地预测现实世界结果。</a:t>
            </a:r>
            <a:endParaRPr lang="zh-CN" altLang="en-US" sz="2000" b="1" i="1" u="sng"/>
          </a:p>
          <a:p>
            <a:pPr>
              <a:lnSpc>
                <a:spcPct val="150000"/>
              </a:lnSpc>
              <a:buFont typeface="Wingdings" panose="05000000000000000000" charset="0"/>
              <a:buChar char=""/>
            </a:pPr>
            <a:endParaRPr lang="zh-CN" altLang="en-US"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5-06-16 12.48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372745"/>
            <a:ext cx="6695440" cy="1707515"/>
          </a:xfrm>
          <a:prstGeom prst="rect">
            <a:avLst/>
          </a:prstGeom>
        </p:spPr>
      </p:pic>
      <p:pic>
        <p:nvPicPr>
          <p:cNvPr id="5" name="图片 4" descr="截屏2025-06-16 12.48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05" y="2194560"/>
            <a:ext cx="4522470" cy="2203450"/>
          </a:xfrm>
          <a:prstGeom prst="rect">
            <a:avLst/>
          </a:prstGeom>
        </p:spPr>
      </p:pic>
      <p:pic>
        <p:nvPicPr>
          <p:cNvPr id="6" name="图片 5" descr="截屏2025-06-16 12.49.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" y="4512310"/>
            <a:ext cx="5193665" cy="2061845"/>
          </a:xfrm>
          <a:prstGeom prst="rect">
            <a:avLst/>
          </a:prstGeom>
        </p:spPr>
      </p:pic>
      <p:pic>
        <p:nvPicPr>
          <p:cNvPr id="7" name="图片 6" descr="截屏2025-06-16 12.49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288290"/>
            <a:ext cx="5324475" cy="1624965"/>
          </a:xfrm>
          <a:prstGeom prst="rect">
            <a:avLst/>
          </a:prstGeom>
        </p:spPr>
      </p:pic>
      <p:pic>
        <p:nvPicPr>
          <p:cNvPr id="8" name="图片 7" descr="截屏2025-06-16 12.49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2194560"/>
            <a:ext cx="4523105" cy="1470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9660" y="3946525"/>
            <a:ext cx="569531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Wingdings" panose="05000000000000000000" charset="0"/>
              <a:buChar char=""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由于使用的统计软件不同、随机种子的设置、分析方法的差异、参数设置的出入等原因，可能导致复现结果与原分析结果并不能达到100%的一致。但基于现有分析推断的结果来看，我们得到了与原分析一致的结论。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497"/>
            <a:ext cx="9144000" cy="218700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sym typeface="+mn-ea"/>
              </a:rPr>
              <a:t>Uncovering the structure of self-regulation through data-driven ontology discovery</a:t>
            </a:r>
            <a:endParaRPr lang="zh-CN" altLang="en-US" sz="3200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65250" y="119665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通过数据驱动</a:t>
            </a:r>
            <a:r>
              <a:rPr lang="zh-CN" altLang="en-US" dirty="0">
                <a:latin typeface="+mn-lt"/>
              </a:rPr>
              <a:t>本体揭示自我调节的结构</a:t>
            </a:r>
            <a:endParaRPr lang="zh-CN" altLang="en-US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0755" y="5356225"/>
            <a:ext cx="5189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小组成员：何嘉铭</a:t>
            </a:r>
            <a:r>
              <a:rPr lang="en-US" altLang="zh-CN"/>
              <a:t>  </a:t>
            </a:r>
            <a:r>
              <a:rPr lang="zh-CN" altLang="en-US"/>
              <a:t>陈铭玉</a:t>
            </a:r>
            <a:r>
              <a:rPr lang="en-US" altLang="zh-CN"/>
              <a:t> </a:t>
            </a:r>
            <a:r>
              <a:rPr lang="zh-CN" altLang="en-US"/>
              <a:t>李雪</a:t>
            </a:r>
            <a:r>
              <a:rPr lang="en-US" altLang="zh-CN"/>
              <a:t> </a:t>
            </a:r>
            <a:r>
              <a:rPr lang="zh-CN" altLang="en-US"/>
              <a:t>王孜欣</a:t>
            </a:r>
            <a:r>
              <a:rPr lang="en-US" altLang="zh-CN"/>
              <a:t> </a:t>
            </a:r>
            <a:r>
              <a:rPr lang="zh-CN" altLang="en-US"/>
              <a:t>孙心茹</a:t>
            </a:r>
            <a:r>
              <a:rPr lang="en-US" altLang="zh-CN"/>
              <a:t>        2025-06-18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073910" y="3528695"/>
            <a:ext cx="8042910" cy="835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4400" dirty="0">
                <a:effectLst/>
                <a:ea typeface="+mj-ea"/>
                <a:cs typeface="+mj-cs"/>
              </a:rPr>
              <a:t>欢迎传鹏和各位小伙伴批评指正！</a:t>
            </a:r>
            <a:endParaRPr lang="zh-CN" altLang="en-US" sz="4400" dirty="0">
              <a:effectLst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3600"/>
              <a:t>什么是本体论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5657215" cy="4351655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/>
              <a:t>在科学研究中，本体论是指对研究对象的本质和存在的探讨。它关注的是研究对象“是什么”以及“为什么存在”的问题，为研究提供理论框架和概念基础。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0060" y="1716405"/>
            <a:ext cx="5361940" cy="3577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5628005"/>
            <a:ext cx="7065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常见的本体论有</a:t>
            </a:r>
            <a:r>
              <a:rPr lang="zh-CN" altLang="en-US" b="1" i="1" u="sng">
                <a:sym typeface="+mn-ea"/>
              </a:rPr>
              <a:t>实在论本体论、唯心论本体论、建构主义本体论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648335"/>
            <a:ext cx="10515600" cy="1325563"/>
          </a:xfrm>
        </p:spPr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zh-CN" altLang="en-US" sz="3200">
                <a:sym typeface="+mn-ea"/>
              </a:rPr>
              <a:t>在使用“数据驱动本体揭示某一构念的结构”这一</a:t>
            </a:r>
            <a:r>
              <a:rPr lang="zh-CN" altLang="en-US" sz="3200">
                <a:sym typeface="+mn-ea"/>
              </a:rPr>
              <a:t>方法之前，需要明确的几个定义：</a:t>
            </a:r>
            <a:endParaRPr lang="zh-CN" altLang="en-US" sz="320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5250" y="2419350"/>
            <a:ext cx="8733155" cy="3738245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/>
              <a:t>量化的空间：指的是一个可以用来测量和比较数据的空间，用以承载数据；就像医生用来记录病人各项指标的表格。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集群：是指在量化的空间中，具有相似特征的数据的集合；就像医生看到病人的体温、血压的指标同时升高，借此来判断病人可能发烧。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3760" y="2562860"/>
            <a:ext cx="1530985" cy="1408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6315" y="4559935"/>
            <a:ext cx="1264920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32205"/>
            <a:ext cx="6715760" cy="5440680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科学旨在积累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/>
              <a:t>方法论和概念的问题阻碍了心理学领域的累积性发展。心理学的研究很少置于更广泛的研究背景之下，导致许多理论之间</a:t>
            </a:r>
            <a:r>
              <a:rPr lang="zh-CN" altLang="en-US" sz="2400" b="1" i="1" u="sng"/>
              <a:t>孤立且过度专业化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>
              <a:lnSpc>
                <a:spcPct val="150000"/>
              </a:lnSpc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29245" y="444500"/>
            <a:ext cx="4809490" cy="6024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6125" y="1387475"/>
            <a:ext cx="3308350" cy="4904105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为解决以上问题，我们需要开发一个整合的框架，用以描述心理学研究的统一性和整合性。因此我们采用</a:t>
            </a:r>
            <a:r>
              <a:rPr lang="zh-CN" altLang="en-US" sz="2000" b="1" i="1" u="sng"/>
              <a:t>数据驱动的方式开发本体论</a:t>
            </a:r>
            <a:r>
              <a:rPr lang="zh-CN" altLang="en-US" sz="2000"/>
              <a:t>。本体论不仅有利于促进学科内部的整合，也可以作为跨学科的通用语言，识别理论差距。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532" r="15625"/>
          <a:stretch>
            <a:fillRect/>
          </a:stretch>
        </p:blipFill>
        <p:spPr>
          <a:xfrm>
            <a:off x="4577715" y="0"/>
            <a:ext cx="71202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indent="0">
              <a:buFont typeface="Wingdings" panose="05000000000000000000" charset="0"/>
            </a:pPr>
            <a:r>
              <a:rPr lang="en-US" altLang="zh-CN" sz="4000"/>
              <a:t>1 </a:t>
            </a:r>
            <a:r>
              <a:rPr lang="zh-CN" altLang="en-US" sz="4000"/>
              <a:t>研究目标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揭示自我调节的内部结构： 通过分析个体在多种行为任务、自我报告调查和与自我调节相关的自我报告现实世界结果上的差异，构建一个心理学本体论</a:t>
            </a:r>
            <a:r>
              <a:rPr lang="zh-CN" altLang="en-US" b="1" i="1" u="sng"/>
              <a:t>以揭示自我调节的心理过程和特征</a:t>
            </a:r>
            <a:r>
              <a:rPr lang="zh-CN" altLang="en-US" u="sng"/>
              <a:t>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评估心理测量的预测能力： 评估这些心理测量对一系列自我报告的现实世界结果（如社会经济结果、药物和酒精使用、以及身心健康）的预测能力。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2 </a:t>
            </a:r>
            <a:r>
              <a:rPr lang="zh-CN" altLang="en-US" sz="4000"/>
              <a:t>研究对象与研究工具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690" y="2214245"/>
            <a:ext cx="11012805" cy="527431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altLang="en-US" sz="2000"/>
              <a:t>522 名成年参与者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37 项行为任务和 22 项自我报告调查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Amazon Mechanical Turk 平台收集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 Open Science Framework 上预注册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996"/>
          <a:stretch>
            <a:fillRect/>
          </a:stretch>
        </p:blipFill>
        <p:spPr>
          <a:xfrm>
            <a:off x="5135880" y="2214245"/>
            <a:ext cx="7426325" cy="27825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3 </a:t>
            </a:r>
            <a:r>
              <a:rPr lang="zh-CN" altLang="en-US" sz="4000"/>
              <a:t>数据分析与研究结果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835" y="1825625"/>
            <a:ext cx="1007046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分析</a:t>
            </a:r>
            <a:r>
              <a:rPr lang="zh-CN" altLang="en-US"/>
              <a:t>一：探索性因素分析</a:t>
            </a:r>
            <a:endParaRPr lang="zh-CN" altLang="en-US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400"/>
              <a:t>研究对自我报告的64个因变量和认知任务测验的129个因变量进行了探索性因素分析，旨在探索大量变量之间的关系，识别共同的潜在变量。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3812</Words>
  <Application>WPS 文字</Application>
  <PresentationFormat>宽屏</PresentationFormat>
  <Paragraphs>151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PingFang SC</vt:lpstr>
      <vt:lpstr>Apple Color Emoji</vt:lpstr>
      <vt:lpstr>WPS</vt:lpstr>
      <vt:lpstr>Uncovering the structure of self-regulation through data-driven ontology discovery</vt:lpstr>
      <vt:lpstr>Uncovering the structure of self-regulation through data-driven ontology discovery</vt:lpstr>
      <vt:lpstr>什么是本体论</vt:lpstr>
      <vt:lpstr>在使用“数据驱动本体揭示某一构念的结构”这一方法之前，需要明确的几个定义：</vt:lpstr>
      <vt:lpstr>PowerPoint 演示文稿</vt:lpstr>
      <vt:lpstr>PowerPoint 演示文稿</vt:lpstr>
      <vt:lpstr>1 研究目标</vt:lpstr>
      <vt:lpstr>2 研究对象与研究工具</vt:lpstr>
      <vt:lpstr>3 数据分析与研究结果</vt:lpstr>
      <vt:lpstr>评估任务与调查之间的关联</vt:lpstr>
      <vt:lpstr>PowerPoint 演示文稿</vt:lpstr>
      <vt:lpstr>PowerPoint 演示文稿</vt:lpstr>
      <vt:lpstr>PowerPoint 演示文稿</vt:lpstr>
      <vt:lpstr>我们的复现：</vt:lpstr>
      <vt:lpstr>3 数据分析与研究结果</vt:lpstr>
      <vt:lpstr>我们的复现：</vt:lpstr>
      <vt:lpstr>我们的复现：</vt:lpstr>
      <vt:lpstr>PowerPoint 演示文稿</vt:lpstr>
      <vt:lpstr>3 数据分析与研究结果</vt:lpstr>
      <vt:lpstr>PowerPoint 演示文稿</vt:lpstr>
      <vt:lpstr>我们的复现：</vt:lpstr>
      <vt:lpstr>PowerPoint 演示文稿</vt:lpstr>
      <vt:lpstr>我们的复现：</vt:lpstr>
      <vt:lpstr>PowerPoint 演示文稿</vt:lpstr>
      <vt:lpstr>PowerPoint 演示文稿</vt:lpstr>
      <vt:lpstr>Uncovering the structure of self-regulation through data-driven ontology discovery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孙心茹</cp:lastModifiedBy>
  <cp:revision>22</cp:revision>
  <dcterms:created xsi:type="dcterms:W3CDTF">2025-06-16T04:58:11Z</dcterms:created>
  <dcterms:modified xsi:type="dcterms:W3CDTF">2025-06-16T04:58:11Z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4A60F9C1D372F8EB6BAB4A68CE95FAAB_43</vt:lpwstr>
  </property>
</Properties>
</file>